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Google Sans"/>
      <p:regular r:id="rId23"/>
      <p:bold r:id="rId24"/>
      <p:italic r:id="rId25"/>
      <p:boldItalic r:id="rId26"/>
    </p:embeddedFont>
    <p:embeddedFont>
      <p:font typeface="Google Sans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944CB8-1F48-4221-9C6C-743F864CE248}">
  <a:tblStyle styleId="{AC944CB8-1F48-4221-9C6C-743F864CE2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GoogleSans-bold.fntdata"/><Relationship Id="rId23" Type="http://schemas.openxmlformats.org/officeDocument/2006/relationships/font" Target="fonts/Google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oogleSans-boldItalic.fntdata"/><Relationship Id="rId25" Type="http://schemas.openxmlformats.org/officeDocument/2006/relationships/font" Target="fonts/GoogleSans-italic.fntdata"/><Relationship Id="rId28" Type="http://schemas.openxmlformats.org/officeDocument/2006/relationships/font" Target="fonts/GoogleSansMedium-bold.fntdata"/><Relationship Id="rId27" Type="http://schemas.openxmlformats.org/officeDocument/2006/relationships/font" Target="fonts/GoogleSans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GoogleSansMedium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fa8e2345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fa8e2345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fa8e2345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fa8e2345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fa8e23457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fa8e2345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7fa8e2345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7fa8e2345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fa8e2345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fa8e2345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7fa8e2345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7fa8e2345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1992172f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1992172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1992172f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1992172f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1992172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1992172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1992172f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1992172f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fa8e2345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7fa8e2345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fa8e2345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fa8e2345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fa8e2345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fa8e2345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fa8e2345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fa8e2345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fa8e2345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fa8e2345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gif"/><Relationship Id="rId7" Type="http://schemas.openxmlformats.org/officeDocument/2006/relationships/image" Target="../media/image7.jp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1.gif"/><Relationship Id="rId7" Type="http://schemas.openxmlformats.org/officeDocument/2006/relationships/image" Target="../media/image7.jpg"/><Relationship Id="rId8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25798" r="57274" t="33818"/>
          <a:stretch/>
        </p:blipFill>
        <p:spPr>
          <a:xfrm>
            <a:off x="4110250" y="2975125"/>
            <a:ext cx="2181473" cy="15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388325" y="579175"/>
            <a:ext cx="6659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Cloud Community</a:t>
            </a: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Day 2024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Building Multimodal Search with Gemini Vision model and RAG</a:t>
            </a:r>
            <a:endParaRPr b="1" sz="300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Rishiraj Acharya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750" y="598638"/>
            <a:ext cx="4758049" cy="394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43225" y="1371150"/>
            <a:ext cx="3630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How GPT work?</a:t>
            </a:r>
            <a:endParaRPr sz="36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Future tokens generated from probability distribution 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autoregressively</a:t>
            </a: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- based on previous tokens.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7322" l="0" r="744" t="5713"/>
          <a:stretch/>
        </p:blipFill>
        <p:spPr>
          <a:xfrm>
            <a:off x="43250" y="762813"/>
            <a:ext cx="4875501" cy="36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4918750" y="1648200"/>
            <a:ext cx="363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How ViT work?</a:t>
            </a:r>
            <a:endParaRPr sz="36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Image patches are embedded and passed into transformer.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450" y="595475"/>
            <a:ext cx="4960906" cy="395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151150" y="1648200"/>
            <a:ext cx="3423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Visual Instruction Tuning</a:t>
            </a:r>
            <a:endParaRPr b="1" sz="3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type="ctrTitle"/>
          </p:nvPr>
        </p:nvSpPr>
        <p:spPr>
          <a:xfrm>
            <a:off x="65300" y="2007000"/>
            <a:ext cx="76845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Multimodal RAG</a:t>
            </a:r>
            <a:endParaRPr sz="3600">
              <a:solidFill>
                <a:srgbClr val="38761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650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25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319225" y="1555800"/>
            <a:ext cx="7036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Retrieval Augmented Generation (RAG)</a:t>
            </a: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, is a way to use external data or information to improve the accuracy of large language models.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RAG doesn’t train or fine-tune LLMs.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25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p27"/>
          <p:cNvGraphicFramePr/>
          <p:nvPr/>
        </p:nvGraphicFramePr>
        <p:xfrm>
          <a:off x="319225" y="170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{AC944CB8-1F48-4221-9C6C-743F864CE248}</a:tableStyleId>
              </a:tblPr>
              <a:tblGrid>
                <a:gridCol w="3350225"/>
                <a:gridCol w="4686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Brute force search</a:t>
                      </a:r>
                      <a:endParaRPr b="1" sz="24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Approximate nearest neighbor</a:t>
                      </a:r>
                      <a:endParaRPr b="1" sz="2400"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Provides exact best result</a:t>
                      </a:r>
                      <a:endParaRPr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Fast search times, reduced storage requirements</a:t>
                      </a:r>
                      <a:endParaRPr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Not practical with millions of items</a:t>
                      </a:r>
                      <a:endParaRPr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Scalable to larger datasets</a:t>
                      </a:r>
                      <a:endParaRPr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Real-time ranking difficult</a:t>
                      </a:r>
                      <a:endParaRPr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Slightly reduced recall</a:t>
                      </a:r>
                      <a:endParaRPr>
                        <a:solidFill>
                          <a:schemeClr val="dk2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50" y="3498577"/>
            <a:ext cx="5737600" cy="10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435371" y="2715675"/>
            <a:ext cx="45747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FB2B26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Thanks</a:t>
            </a:r>
            <a:endParaRPr sz="2500">
              <a:solidFill>
                <a:srgbClr val="FB2B26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4" name="Google Shape;184;p28"/>
          <p:cNvSpPr txBox="1"/>
          <p:nvPr/>
        </p:nvSpPr>
        <p:spPr>
          <a:xfrm>
            <a:off x="397275" y="1208025"/>
            <a:ext cx="389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Cloud Community 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Day 2024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579175" y="613750"/>
            <a:ext cx="7762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$whoami</a:t>
            </a:r>
            <a:endParaRPr b="1" sz="24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Google Developer Expert in ML (Gen AI, Keras)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Hugging Face Fellow 🤗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Google Summer of Code 2022 at TensorFlow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Kaggle Competitions Master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Machine Learning Engineer at Tensorlake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Organizer of TensorFlow User Group Kolkata</a:t>
            </a:r>
            <a:endParaRPr sz="24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ctrTitle"/>
          </p:nvPr>
        </p:nvSpPr>
        <p:spPr>
          <a:xfrm>
            <a:off x="319225" y="2007000"/>
            <a:ext cx="76845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Why Multimodality?</a:t>
            </a:r>
            <a:endParaRPr sz="3600">
              <a:solidFill>
                <a:srgbClr val="38761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650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25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3751" y="1666213"/>
            <a:ext cx="1590311" cy="18110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9" name="Google Shape;79;p16"/>
          <p:cNvSpPr txBox="1"/>
          <p:nvPr/>
        </p:nvSpPr>
        <p:spPr>
          <a:xfrm>
            <a:off x="319225" y="1786800"/>
            <a:ext cx="1590300" cy="1569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Cat is a cute pet animal.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7">
            <a:alphaModFix/>
          </a:blip>
          <a:srcRect b="0" l="18828" r="22385" t="7902"/>
          <a:stretch/>
        </p:blipFill>
        <p:spPr>
          <a:xfrm>
            <a:off x="2256875" y="1666225"/>
            <a:ext cx="1731722" cy="18110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9200" y="1909837"/>
            <a:ext cx="1985738" cy="132381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25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25" y="681125"/>
            <a:ext cx="4019702" cy="34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4631175" y="1371150"/>
            <a:ext cx="3423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Multimodal Embeddings</a:t>
            </a:r>
            <a:endParaRPr b="1" sz="3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Helps to preserve similarity across modalities.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25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319225" y="1232700"/>
            <a:ext cx="3423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Contrastive</a:t>
            </a:r>
            <a:r>
              <a:rPr b="1" lang="en"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Learning</a:t>
            </a:r>
            <a:endParaRPr b="1" sz="3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Learn an embedding space in which similar vectors stay close using contrastive examples.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9638" y="2017325"/>
            <a:ext cx="4206377" cy="11088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25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2975" y="716125"/>
            <a:ext cx="1002250" cy="114135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9"/>
          <p:cNvSpPr txBox="1"/>
          <p:nvPr/>
        </p:nvSpPr>
        <p:spPr>
          <a:xfrm>
            <a:off x="1968000" y="1956150"/>
            <a:ext cx="1192200" cy="615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Cat is a cute pet animal.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7">
            <a:alphaModFix/>
          </a:blip>
          <a:srcRect b="0" l="18828" r="22385" t="7902"/>
          <a:stretch/>
        </p:blipFill>
        <p:spPr>
          <a:xfrm>
            <a:off x="319225" y="2047675"/>
            <a:ext cx="1002250" cy="104815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" name="Google Shape;110;p19"/>
          <p:cNvSpPr txBox="1"/>
          <p:nvPr/>
        </p:nvSpPr>
        <p:spPr>
          <a:xfrm>
            <a:off x="4631175" y="1648200"/>
            <a:ext cx="34233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Contrastive Learning for Multimodality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11" name="Google Shape;111;p19"/>
          <p:cNvCxnSpPr>
            <a:stCxn id="108" idx="1"/>
            <a:endCxn id="109" idx="3"/>
          </p:cNvCxnSpPr>
          <p:nvPr/>
        </p:nvCxnSpPr>
        <p:spPr>
          <a:xfrm flipH="1">
            <a:off x="1321500" y="2263950"/>
            <a:ext cx="646500" cy="3078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" name="Google Shape;11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60200" y="2874650"/>
            <a:ext cx="1002250" cy="10022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3" name="Google Shape;113;p19"/>
          <p:cNvCxnSpPr>
            <a:stCxn id="107" idx="1"/>
            <a:endCxn id="109" idx="3"/>
          </p:cNvCxnSpPr>
          <p:nvPr/>
        </p:nvCxnSpPr>
        <p:spPr>
          <a:xfrm flipH="1">
            <a:off x="1321375" y="1286803"/>
            <a:ext cx="741600" cy="12849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>
            <a:stCxn id="109" idx="3"/>
            <a:endCxn id="112" idx="1"/>
          </p:cNvCxnSpPr>
          <p:nvPr/>
        </p:nvCxnSpPr>
        <p:spPr>
          <a:xfrm>
            <a:off x="1321475" y="2571750"/>
            <a:ext cx="1838700" cy="804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25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4779425" y="2202300"/>
            <a:ext cx="342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OpenAI - CLIP</a:t>
            </a:r>
            <a:endParaRPr sz="18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 rotWithShape="1">
          <a:blip r:embed="rId6">
            <a:alphaModFix/>
          </a:blip>
          <a:srcRect b="0" l="0" r="50000" t="0"/>
          <a:stretch/>
        </p:blipFill>
        <p:spPr>
          <a:xfrm>
            <a:off x="59175" y="694150"/>
            <a:ext cx="4572001" cy="33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>
            <p:ph type="ctrTitle"/>
          </p:nvPr>
        </p:nvSpPr>
        <p:spPr>
          <a:xfrm>
            <a:off x="65300" y="2007000"/>
            <a:ext cx="7684500" cy="11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8761D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Large Multimodal Model (LMM)</a:t>
            </a:r>
            <a:endParaRPr sz="3600">
              <a:solidFill>
                <a:srgbClr val="38761D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650" y="3876900"/>
            <a:ext cx="3719798" cy="6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27" y="4160532"/>
            <a:ext cx="1411292" cy="352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